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4"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B9EA1F-39F1-4F53-B189-01CD55B150E3}" type="datetimeFigureOut">
              <a:rPr lang="en-US" smtClean="0"/>
              <a:t>4/18/2018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57AF50-32C3-4992-8BC2-B7C6973D6746}" type="slidenum">
              <a:rPr lang="en-US" smtClean="0"/>
              <a:t>‹#›</a:t>
            </a:fld>
            <a:endParaRPr lang="en-US"/>
          </a:p>
        </p:txBody>
      </p:sp>
    </p:spTree>
    <p:extLst>
      <p:ext uri="{BB962C8B-B14F-4D97-AF65-F5344CB8AC3E}">
        <p14:creationId xmlns:p14="http://schemas.microsoft.com/office/powerpoint/2010/main" val="6593132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1E62C9-7CC2-445A-9749-52CC264C174D}" type="datetimeFigureOut">
              <a:rPr lang="en-US" smtClean="0"/>
              <a:t>4/18/2018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D530C-0046-43F7-AB93-9A05763A4F97}" type="slidenum">
              <a:rPr lang="en-US" smtClean="0"/>
              <a:t>‹#›</a:t>
            </a:fld>
            <a:endParaRPr lang="en-US"/>
          </a:p>
        </p:txBody>
      </p:sp>
    </p:spTree>
    <p:extLst>
      <p:ext uri="{BB962C8B-B14F-4D97-AF65-F5344CB8AC3E}">
        <p14:creationId xmlns:p14="http://schemas.microsoft.com/office/powerpoint/2010/main" val="4121512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1E62C9-7CC2-445A-9749-52CC264C174D}" type="datetimeFigureOut">
              <a:rPr lang="en-US" smtClean="0"/>
              <a:t>4/18/2018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D530C-0046-43F7-AB93-9A05763A4F97}" type="slidenum">
              <a:rPr lang="en-US" smtClean="0"/>
              <a:t>‹#›</a:t>
            </a:fld>
            <a:endParaRPr lang="en-US"/>
          </a:p>
        </p:txBody>
      </p:sp>
    </p:spTree>
    <p:extLst>
      <p:ext uri="{BB962C8B-B14F-4D97-AF65-F5344CB8AC3E}">
        <p14:creationId xmlns:p14="http://schemas.microsoft.com/office/powerpoint/2010/main" val="387904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1E62C9-7CC2-445A-9749-52CC264C174D}" type="datetimeFigureOut">
              <a:rPr lang="en-US" smtClean="0"/>
              <a:t>4/18/2018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D530C-0046-43F7-AB93-9A05763A4F97}" type="slidenum">
              <a:rPr lang="en-US" smtClean="0"/>
              <a:t>‹#›</a:t>
            </a:fld>
            <a:endParaRPr lang="en-US"/>
          </a:p>
        </p:txBody>
      </p:sp>
    </p:spTree>
    <p:extLst>
      <p:ext uri="{BB962C8B-B14F-4D97-AF65-F5344CB8AC3E}">
        <p14:creationId xmlns:p14="http://schemas.microsoft.com/office/powerpoint/2010/main" val="944118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1E62C9-7CC2-445A-9749-52CC264C174D}" type="datetimeFigureOut">
              <a:rPr lang="en-US" smtClean="0"/>
              <a:t>4/18/2018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D530C-0046-43F7-AB93-9A05763A4F97}" type="slidenum">
              <a:rPr lang="en-US" smtClean="0"/>
              <a:t>‹#›</a:t>
            </a:fld>
            <a:endParaRPr lang="en-US"/>
          </a:p>
        </p:txBody>
      </p:sp>
    </p:spTree>
    <p:extLst>
      <p:ext uri="{BB962C8B-B14F-4D97-AF65-F5344CB8AC3E}">
        <p14:creationId xmlns:p14="http://schemas.microsoft.com/office/powerpoint/2010/main" val="337166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1E62C9-7CC2-445A-9749-52CC264C174D}" type="datetimeFigureOut">
              <a:rPr lang="en-US" smtClean="0"/>
              <a:t>4/18/2018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2D530C-0046-43F7-AB93-9A05763A4F97}" type="slidenum">
              <a:rPr lang="en-US" smtClean="0"/>
              <a:t>‹#›</a:t>
            </a:fld>
            <a:endParaRPr lang="en-US"/>
          </a:p>
        </p:txBody>
      </p:sp>
    </p:spTree>
    <p:extLst>
      <p:ext uri="{BB962C8B-B14F-4D97-AF65-F5344CB8AC3E}">
        <p14:creationId xmlns:p14="http://schemas.microsoft.com/office/powerpoint/2010/main" val="4247881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1E62C9-7CC2-445A-9749-52CC264C174D}" type="datetimeFigureOut">
              <a:rPr lang="en-US" smtClean="0"/>
              <a:t>4/18/2018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2D530C-0046-43F7-AB93-9A05763A4F97}" type="slidenum">
              <a:rPr lang="en-US" smtClean="0"/>
              <a:t>‹#›</a:t>
            </a:fld>
            <a:endParaRPr lang="en-US"/>
          </a:p>
        </p:txBody>
      </p:sp>
    </p:spTree>
    <p:extLst>
      <p:ext uri="{BB962C8B-B14F-4D97-AF65-F5344CB8AC3E}">
        <p14:creationId xmlns:p14="http://schemas.microsoft.com/office/powerpoint/2010/main" val="2242970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1E62C9-7CC2-445A-9749-52CC264C174D}" type="datetimeFigureOut">
              <a:rPr lang="en-US" smtClean="0"/>
              <a:t>4/18/2018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2D530C-0046-43F7-AB93-9A05763A4F97}" type="slidenum">
              <a:rPr lang="en-US" smtClean="0"/>
              <a:t>‹#›</a:t>
            </a:fld>
            <a:endParaRPr lang="en-US"/>
          </a:p>
        </p:txBody>
      </p:sp>
    </p:spTree>
    <p:extLst>
      <p:ext uri="{BB962C8B-B14F-4D97-AF65-F5344CB8AC3E}">
        <p14:creationId xmlns:p14="http://schemas.microsoft.com/office/powerpoint/2010/main" val="139654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1E62C9-7CC2-445A-9749-52CC264C174D}" type="datetimeFigureOut">
              <a:rPr lang="en-US" smtClean="0"/>
              <a:t>4/18/2018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2D530C-0046-43F7-AB93-9A05763A4F97}" type="slidenum">
              <a:rPr lang="en-US" smtClean="0"/>
              <a:t>‹#›</a:t>
            </a:fld>
            <a:endParaRPr lang="en-US"/>
          </a:p>
        </p:txBody>
      </p:sp>
    </p:spTree>
    <p:extLst>
      <p:ext uri="{BB962C8B-B14F-4D97-AF65-F5344CB8AC3E}">
        <p14:creationId xmlns:p14="http://schemas.microsoft.com/office/powerpoint/2010/main" val="83352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1E62C9-7CC2-445A-9749-52CC264C174D}" type="datetimeFigureOut">
              <a:rPr lang="en-US" smtClean="0"/>
              <a:t>4/18/2018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2D530C-0046-43F7-AB93-9A05763A4F97}" type="slidenum">
              <a:rPr lang="en-US" smtClean="0"/>
              <a:t>‹#›</a:t>
            </a:fld>
            <a:endParaRPr lang="en-US"/>
          </a:p>
        </p:txBody>
      </p:sp>
    </p:spTree>
    <p:extLst>
      <p:ext uri="{BB962C8B-B14F-4D97-AF65-F5344CB8AC3E}">
        <p14:creationId xmlns:p14="http://schemas.microsoft.com/office/powerpoint/2010/main" val="3246813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1E62C9-7CC2-445A-9749-52CC264C174D}" type="datetimeFigureOut">
              <a:rPr lang="en-US" smtClean="0"/>
              <a:t>4/18/2018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2D530C-0046-43F7-AB93-9A05763A4F97}" type="slidenum">
              <a:rPr lang="en-US" smtClean="0"/>
              <a:t>‹#›</a:t>
            </a:fld>
            <a:endParaRPr lang="en-US"/>
          </a:p>
        </p:txBody>
      </p:sp>
    </p:spTree>
    <p:extLst>
      <p:ext uri="{BB962C8B-B14F-4D97-AF65-F5344CB8AC3E}">
        <p14:creationId xmlns:p14="http://schemas.microsoft.com/office/powerpoint/2010/main" val="347437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1E62C9-7CC2-445A-9749-52CC264C174D}" type="datetimeFigureOut">
              <a:rPr lang="en-US" smtClean="0"/>
              <a:t>4/18/2018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2D530C-0046-43F7-AB93-9A05763A4F97}" type="slidenum">
              <a:rPr lang="en-US" smtClean="0"/>
              <a:t>‹#›</a:t>
            </a:fld>
            <a:endParaRPr lang="en-US"/>
          </a:p>
        </p:txBody>
      </p:sp>
    </p:spTree>
    <p:extLst>
      <p:ext uri="{BB962C8B-B14F-4D97-AF65-F5344CB8AC3E}">
        <p14:creationId xmlns:p14="http://schemas.microsoft.com/office/powerpoint/2010/main" val="2045087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1E62C9-7CC2-445A-9749-52CC264C174D}" type="datetimeFigureOut">
              <a:rPr lang="en-US" smtClean="0"/>
              <a:t>4/18/2018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2D530C-0046-43F7-AB93-9A05763A4F97}" type="slidenum">
              <a:rPr lang="en-US" smtClean="0"/>
              <a:t>‹#›</a:t>
            </a:fld>
            <a:endParaRPr lang="en-US"/>
          </a:p>
        </p:txBody>
      </p:sp>
    </p:spTree>
    <p:extLst>
      <p:ext uri="{BB962C8B-B14F-4D97-AF65-F5344CB8AC3E}">
        <p14:creationId xmlns:p14="http://schemas.microsoft.com/office/powerpoint/2010/main" val="10886456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12191999" cy="6979533"/>
          </a:xfrm>
        </p:spPr>
        <p:txBody>
          <a:bodyPr>
            <a:normAutofit fontScale="55000" lnSpcReduction="20000"/>
          </a:bodyPr>
          <a:lstStyle/>
          <a:p>
            <a:pPr algn="r" rtl="1"/>
            <a:r>
              <a:rPr lang="fa-IR" sz="3700" b="1" dirty="0" smtClean="0"/>
              <a:t>تست </a:t>
            </a:r>
            <a:r>
              <a:rPr lang="en-US" sz="3700" b="1" dirty="0" smtClean="0"/>
              <a:t>TORCH </a:t>
            </a:r>
            <a:r>
              <a:rPr lang="fa-IR" sz="3700" b="1" dirty="0" smtClean="0"/>
              <a:t>یک تست کاربردی در زنان باردار و نوزادان تازه متولد شده به منظور بررسی 4 بیماری عفونی است که باعث ایجاد یک سری از ناهنجاریهای مادرزادی در هنگام تولد میگردد. نشانه هايي كه بايد به آن توجه نمود :</a:t>
            </a:r>
          </a:p>
          <a:p>
            <a:pPr algn="r" rtl="1"/>
            <a:r>
              <a:rPr lang="en-US" sz="3700" b="1" dirty="0" err="1" smtClean="0"/>
              <a:t>I.U.G.R</a:t>
            </a:r>
            <a:r>
              <a:rPr lang="en-US" sz="3700" b="1" dirty="0" smtClean="0"/>
              <a:t>. </a:t>
            </a:r>
            <a:r>
              <a:rPr lang="fa-IR" sz="3700" b="1" dirty="0" smtClean="0"/>
              <a:t> و اختلالات در رشد جمجمه ميكروسفالي - ماكروسفالي  – هيدروسفالي  – بزرگی كبد وطحال و هپاتيت</a:t>
            </a:r>
          </a:p>
          <a:p>
            <a:pPr algn="r" rtl="1"/>
            <a:r>
              <a:rPr lang="fa-IR" sz="3700" b="1" dirty="0" smtClean="0"/>
              <a:t>تظاهرات پوستي : پتشي و زردي</a:t>
            </a:r>
          </a:p>
          <a:p>
            <a:pPr algn="r" rtl="1"/>
            <a:r>
              <a:rPr lang="fa-IR" sz="3700" b="1" dirty="0" smtClean="0"/>
              <a:t>تظاهرات چشمي : بصورت كاتاراكت وگلوكوم و كريورتينيت</a:t>
            </a:r>
          </a:p>
          <a:p>
            <a:pPr algn="r" rtl="1"/>
            <a:r>
              <a:rPr lang="fa-IR" sz="3700" b="1" dirty="0" smtClean="0"/>
              <a:t>تظاهرات خوني : شامل آنمي ترومبوسيتوپني  – بيماريهاي قلبي مادرزادي  – بازبودن كانال شرياني  </a:t>
            </a:r>
            <a:r>
              <a:rPr lang="en-US" sz="3700" b="1" dirty="0" smtClean="0"/>
              <a:t>PDA </a:t>
            </a:r>
            <a:r>
              <a:rPr lang="fa-IR" sz="3700" b="1" dirty="0" smtClean="0"/>
              <a:t>و تنگي شريان ريوي </a:t>
            </a:r>
          </a:p>
          <a:p>
            <a:pPr algn="r" rtl="1"/>
            <a:r>
              <a:rPr lang="en-US" sz="3700" b="1" dirty="0" smtClean="0"/>
              <a:t>Toxoplasma </a:t>
            </a:r>
            <a:r>
              <a:rPr lang="en-US" sz="3700" b="1" dirty="0" err="1" smtClean="0"/>
              <a:t>gondi</a:t>
            </a:r>
            <a:endParaRPr lang="fa-IR" sz="3700" b="1" dirty="0" smtClean="0"/>
          </a:p>
          <a:p>
            <a:pPr algn="r" rtl="1"/>
            <a:r>
              <a:rPr lang="fa-IR" sz="3700" b="1" dirty="0" smtClean="0"/>
              <a:t>توکسوپلاسما یکی از انواع تک یاخته ها در انگل که ا از طریق تماس با گربه آلوده و ورود کیستهای این تک یاخته به بدن ایجاد عفونت میکند.</a:t>
            </a:r>
          </a:p>
          <a:p>
            <a:pPr algn="r" rtl="1"/>
            <a:r>
              <a:rPr lang="fa-IR" sz="3700" b="1" dirty="0" smtClean="0"/>
              <a:t>انتقال این عامل عفونی به زن باردار در هنگام بارداری میتواند باعث انتقال آن از طریق جفت به جنین شده و باعث ایجاد مشکلاتی از جمله سقط جنین و یا عفونت و ناهنجاریهای مادرزادی سیستم عصبی مرکزی به دلیل تشکیل کیستهای نسجی تک یاخته در این محل در نوزاد تازه متولد شده گردد که وقوع هریک بسته به سن بارداری دارد. هيدروسفالي با كلسيفيكاسيون جنراليزه و كوريورتينيت</a:t>
            </a:r>
          </a:p>
          <a:p>
            <a:pPr algn="r" rtl="1"/>
            <a:endParaRPr lang="fa-IR" sz="3700" b="1" dirty="0" smtClean="0"/>
          </a:p>
          <a:p>
            <a:pPr algn="r" rtl="1"/>
            <a:r>
              <a:rPr lang="fa-IR" sz="3700" b="1" dirty="0" smtClean="0"/>
              <a:t>سيفليس</a:t>
            </a:r>
          </a:p>
          <a:p>
            <a:pPr algn="r" rtl="1"/>
            <a:r>
              <a:rPr lang="fa-IR" sz="3700" b="1" dirty="0" smtClean="0"/>
              <a:t>استئوكندريت – پوست اگزمائي – راش و ضايعات پوستي مخاطي</a:t>
            </a:r>
          </a:p>
          <a:p>
            <a:pPr algn="r" rtl="1"/>
            <a:endParaRPr lang="fa-IR" sz="3700" b="1" dirty="0" smtClean="0"/>
          </a:p>
          <a:p>
            <a:pPr algn="r" rtl="1"/>
            <a:r>
              <a:rPr lang="fa-IR" sz="3700" b="1" dirty="0" smtClean="0"/>
              <a:t> </a:t>
            </a:r>
          </a:p>
          <a:p>
            <a:pPr algn="r" rtl="1"/>
            <a:endParaRPr lang="fa-IR" sz="3700" b="1" dirty="0" smtClean="0"/>
          </a:p>
          <a:p>
            <a:pPr rtl="1"/>
            <a:endParaRPr lang="fa-IR" b="1" dirty="0" smtClean="0"/>
          </a:p>
          <a:p>
            <a:pPr rtl="1"/>
            <a:endParaRPr lang="fa-IR" b="1" dirty="0" smtClean="0"/>
          </a:p>
          <a:p>
            <a:pPr rtl="1"/>
            <a:r>
              <a:rPr lang="fa-IR" b="1" dirty="0" smtClean="0"/>
              <a:t> </a:t>
            </a:r>
          </a:p>
          <a:p>
            <a:pPr rtl="1"/>
            <a:endParaRPr lang="fa-IR" b="1" dirty="0" smtClean="0"/>
          </a:p>
          <a:p>
            <a:pPr rtl="1"/>
            <a:r>
              <a:rPr lang="fa-IR" b="1" dirty="0" smtClean="0"/>
              <a:t> </a:t>
            </a:r>
          </a:p>
          <a:p>
            <a:pPr rtl="1"/>
            <a:endParaRPr lang="fa-IR" b="1" dirty="0"/>
          </a:p>
        </p:txBody>
      </p:sp>
      <p:pic>
        <p:nvPicPr>
          <p:cNvPr id="7" name="Picture 6"/>
          <p:cNvPicPr>
            <a:picLocks noChangeAspect="1"/>
          </p:cNvPicPr>
          <p:nvPr/>
        </p:nvPicPr>
        <p:blipFill>
          <a:blip r:embed="rId2"/>
          <a:stretch>
            <a:fillRect/>
          </a:stretch>
        </p:blipFill>
        <p:spPr>
          <a:xfrm>
            <a:off x="682304" y="3698473"/>
            <a:ext cx="1428750" cy="1428750"/>
          </a:xfrm>
          <a:prstGeom prst="rect">
            <a:avLst/>
          </a:prstGeom>
        </p:spPr>
      </p:pic>
      <p:pic>
        <p:nvPicPr>
          <p:cNvPr id="8" name="Picture 7"/>
          <p:cNvPicPr>
            <a:picLocks noChangeAspect="1"/>
          </p:cNvPicPr>
          <p:nvPr/>
        </p:nvPicPr>
        <p:blipFill>
          <a:blip r:embed="rId3"/>
          <a:stretch>
            <a:fillRect/>
          </a:stretch>
        </p:blipFill>
        <p:spPr>
          <a:xfrm>
            <a:off x="8258778" y="5194259"/>
            <a:ext cx="952500" cy="1238250"/>
          </a:xfrm>
          <a:prstGeom prst="rect">
            <a:avLst/>
          </a:prstGeom>
        </p:spPr>
      </p:pic>
    </p:spTree>
    <p:extLst>
      <p:ext uri="{BB962C8B-B14F-4D97-AF65-F5344CB8AC3E}">
        <p14:creationId xmlns:p14="http://schemas.microsoft.com/office/powerpoint/2010/main" val="16257212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 y="775504"/>
            <a:ext cx="11354765" cy="6204029"/>
          </a:xfrm>
        </p:spPr>
        <p:txBody>
          <a:bodyPr>
            <a:normAutofit/>
          </a:bodyPr>
          <a:lstStyle/>
          <a:p>
            <a:pPr algn="r" rtl="1"/>
            <a:r>
              <a:rPr lang="en-US" b="1" dirty="0" smtClean="0">
                <a:solidFill>
                  <a:srgbClr val="FF0000"/>
                </a:solidFill>
              </a:rPr>
              <a:t>Rubella</a:t>
            </a:r>
            <a:endParaRPr lang="fa-IR" b="1" dirty="0" smtClean="0">
              <a:solidFill>
                <a:srgbClr val="FF0000"/>
              </a:solidFill>
            </a:endParaRPr>
          </a:p>
          <a:p>
            <a:pPr algn="r" rtl="1"/>
            <a:r>
              <a:rPr lang="fa-IR" b="1" dirty="0" smtClean="0"/>
              <a:t> این ویروس عامل سرخجه که از طریق تنفسی از انسان آلوده منتقل</a:t>
            </a:r>
          </a:p>
          <a:p>
            <a:pPr algn="r" rtl="1"/>
            <a:r>
              <a:rPr lang="fa-IR" b="1" dirty="0" smtClean="0"/>
              <a:t>اگرچه بسیار خوش خیم در افراد عادی است ولی در زنان باردار به دلیل قدرت انتقال ویروس از طریق جفت به نوزاد از جمله ناراحتی قلبی، اختلالات خونی، پنومونی، کری و نابینایی را ایجاد میکند و در سن رشد نیز اختلالات سیستم عصبی مرکزی، اختلال رشد, اختلالات سیستم ایمنی و ناراحتی های تیروئید</a:t>
            </a:r>
          </a:p>
          <a:p>
            <a:pPr algn="r" rtl="1"/>
            <a:r>
              <a:rPr lang="fa-IR" b="1" dirty="0" smtClean="0"/>
              <a:t>سرخجه مادرزادی</a:t>
            </a:r>
          </a:p>
          <a:p>
            <a:pPr algn="r" rtl="1"/>
            <a:r>
              <a:rPr lang="fa-IR" b="1" dirty="0" smtClean="0"/>
              <a:t>چشم : كاتاراكت- قرنيه كدر  </a:t>
            </a:r>
            <a:r>
              <a:rPr lang="en-US" b="1" dirty="0" err="1" smtClean="0"/>
              <a:t>Cloady</a:t>
            </a:r>
            <a:r>
              <a:rPr lang="en-US" b="1" dirty="0" smtClean="0"/>
              <a:t> Cornea  </a:t>
            </a:r>
            <a:r>
              <a:rPr lang="fa-IR" b="1" dirty="0" smtClean="0"/>
              <a:t>ورتين پيگمانته</a:t>
            </a:r>
          </a:p>
          <a:p>
            <a:pPr algn="r" rtl="1"/>
            <a:r>
              <a:rPr lang="fa-IR" b="1" dirty="0" smtClean="0"/>
              <a:t>پوست : </a:t>
            </a:r>
            <a:r>
              <a:rPr lang="en-US" b="1" dirty="0" smtClean="0"/>
              <a:t>Blue Berry Muffin Syndrome</a:t>
            </a:r>
          </a:p>
          <a:p>
            <a:pPr algn="r" rtl="1"/>
            <a:r>
              <a:rPr lang="fa-IR" b="1" dirty="0" smtClean="0"/>
              <a:t>استخوان : </a:t>
            </a:r>
            <a:r>
              <a:rPr lang="en-US" b="1" dirty="0" smtClean="0"/>
              <a:t>Vertical Striation</a:t>
            </a:r>
          </a:p>
          <a:p>
            <a:pPr algn="r" rtl="1"/>
            <a:r>
              <a:rPr lang="fa-IR" b="1" dirty="0" smtClean="0"/>
              <a:t>قلب : </a:t>
            </a:r>
            <a:r>
              <a:rPr lang="en-US" b="1" dirty="0" err="1" smtClean="0"/>
              <a:t>Ductus</a:t>
            </a:r>
            <a:r>
              <a:rPr lang="en-US" b="1" dirty="0" smtClean="0"/>
              <a:t>  , Pulmonary Artery Stenosis</a:t>
            </a:r>
          </a:p>
          <a:p>
            <a:pPr algn="r" rtl="1"/>
            <a:endParaRPr lang="en-US" b="1" dirty="0" smtClean="0"/>
          </a:p>
          <a:p>
            <a:pPr algn="r" rtl="1"/>
            <a:endParaRPr lang="en-US" b="1" dirty="0"/>
          </a:p>
        </p:txBody>
      </p:sp>
      <p:pic>
        <p:nvPicPr>
          <p:cNvPr id="9" name="Picture 8"/>
          <p:cNvPicPr>
            <a:picLocks noChangeAspect="1"/>
          </p:cNvPicPr>
          <p:nvPr/>
        </p:nvPicPr>
        <p:blipFill>
          <a:blip r:embed="rId2"/>
          <a:stretch>
            <a:fillRect/>
          </a:stretch>
        </p:blipFill>
        <p:spPr>
          <a:xfrm>
            <a:off x="381966" y="3067291"/>
            <a:ext cx="3715472" cy="2384385"/>
          </a:xfrm>
          <a:prstGeom prst="rect">
            <a:avLst/>
          </a:prstGeom>
        </p:spPr>
      </p:pic>
    </p:spTree>
    <p:extLst>
      <p:ext uri="{BB962C8B-B14F-4D97-AF65-F5344CB8AC3E}">
        <p14:creationId xmlns:p14="http://schemas.microsoft.com/office/powerpoint/2010/main" val="7489801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1023" y="-104172"/>
            <a:ext cx="12110977" cy="7083706"/>
          </a:xfrm>
        </p:spPr>
        <p:txBody>
          <a:bodyPr>
            <a:normAutofit/>
          </a:bodyPr>
          <a:lstStyle/>
          <a:p>
            <a:pPr rtl="1"/>
            <a:r>
              <a:rPr lang="en-US" dirty="0" smtClean="0"/>
              <a:t>C</a:t>
            </a:r>
          </a:p>
          <a:p>
            <a:pPr rtl="1"/>
            <a:r>
              <a:rPr lang="fa-IR" b="1" dirty="0" smtClean="0">
                <a:solidFill>
                  <a:srgbClr val="FF0000"/>
                </a:solidFill>
              </a:rPr>
              <a:t>ویروس </a:t>
            </a:r>
            <a:r>
              <a:rPr lang="en-US" b="1" dirty="0" smtClean="0">
                <a:solidFill>
                  <a:srgbClr val="FF0000"/>
                </a:solidFill>
              </a:rPr>
              <a:t>Cytomegalovirus</a:t>
            </a:r>
            <a:r>
              <a:rPr lang="en-US" dirty="0" smtClean="0"/>
              <a:t> </a:t>
            </a:r>
            <a:endParaRPr lang="en-US" b="1" dirty="0" smtClean="0"/>
          </a:p>
          <a:p>
            <a:pPr rtl="1"/>
            <a:r>
              <a:rPr lang="fa-IR" b="1" dirty="0" smtClean="0"/>
              <a:t>این ویروس نیز درصد زیادی از انسانها را درزندگی آلوده و پس</a:t>
            </a:r>
            <a:r>
              <a:rPr lang="en-US" b="1" dirty="0" smtClean="0"/>
              <a:t> </a:t>
            </a:r>
            <a:r>
              <a:rPr lang="fa-IR" b="1" dirty="0" smtClean="0"/>
              <a:t> از به ظاهر بهبودی در گروهی از گلبولهای سفید نهفته میشوند. این ویروس اگرچه عامل خطرناکی برای سلامت فرد محسوب نمیشود ولی در زنان باردار عامل مهم در خطرسلامت نوزاد:در حین تولد و هنگام شیردهی از مادر آلوده باعث هپاتیت، پنومونی، ناهنجاری خونی، عقب ماندگی ذهنی و از دست دادن شنوایی میگردد.</a:t>
            </a:r>
          </a:p>
          <a:p>
            <a:pPr rtl="1"/>
            <a:r>
              <a:rPr lang="fa-IR" b="1" dirty="0" smtClean="0"/>
              <a:t>ميكروسفالي با كلسيفيكاسيون پري وانتريكولر – هرني انگواينال و پتشي يا </a:t>
            </a:r>
          </a:p>
          <a:p>
            <a:pPr rtl="1"/>
            <a:r>
              <a:rPr lang="fa-IR" b="1" dirty="0" smtClean="0"/>
              <a:t>ترومبوسيتوپني</a:t>
            </a:r>
          </a:p>
          <a:p>
            <a:r>
              <a:rPr lang="en-US" b="1" dirty="0" smtClean="0">
                <a:solidFill>
                  <a:srgbClr val="FF0000"/>
                </a:solidFill>
              </a:rPr>
              <a:t>H: Herpes</a:t>
            </a:r>
            <a:r>
              <a:rPr lang="fa-IR" b="1" dirty="0" smtClean="0">
                <a:solidFill>
                  <a:srgbClr val="FF0000"/>
                </a:solidFill>
              </a:rPr>
              <a:t> </a:t>
            </a:r>
            <a:r>
              <a:rPr lang="en-US" b="1" dirty="0" smtClean="0">
                <a:solidFill>
                  <a:srgbClr val="FF0000"/>
                </a:solidFill>
              </a:rPr>
              <a:t>simplex</a:t>
            </a:r>
            <a:r>
              <a:rPr lang="fa-IR" b="1" dirty="0" smtClean="0">
                <a:solidFill>
                  <a:srgbClr val="FF0000"/>
                </a:solidFill>
              </a:rPr>
              <a:t> </a:t>
            </a:r>
            <a:r>
              <a:rPr lang="en-US" b="1" dirty="0" smtClean="0">
                <a:solidFill>
                  <a:srgbClr val="FF0000"/>
                </a:solidFill>
              </a:rPr>
              <a:t>virus </a:t>
            </a:r>
          </a:p>
          <a:p>
            <a:pPr algn="r" rtl="1"/>
            <a:r>
              <a:rPr lang="fa-IR" b="1" dirty="0" smtClean="0"/>
              <a:t>عامل 2 بیماری تبخال تناسلی و لبی در افراد عمدتا از تماس دهانی یا جنسی از فرد آلوده </a:t>
            </a:r>
            <a:endParaRPr lang="en-US" b="1" dirty="0" smtClean="0"/>
          </a:p>
          <a:p>
            <a:pPr algn="r" rtl="1"/>
            <a:r>
              <a:rPr lang="fa-IR" b="1" dirty="0" smtClean="0"/>
              <a:t>این بیماری نیز در فرد بیماری خطرناکی نبوده و پس از بهبودی در سلولهای عصبی مغز نهفته شده و طی شرایط مساعد نیز دوباره ظاهر میشود. در زنان آلوده به فرم تناسلی به هنگا</a:t>
            </a:r>
            <a:r>
              <a:rPr lang="fa-IR" b="1" dirty="0"/>
              <a:t>م</a:t>
            </a:r>
            <a:r>
              <a:rPr lang="fa-IR" b="1" dirty="0" smtClean="0"/>
              <a:t> تولد بچه و عبور نوزاد از کانال زایمان به نوزاد منتقل و به سرعت در تمام بدن نوزاد و ارگانهای حیاتی او پخش </a:t>
            </a:r>
          </a:p>
          <a:p>
            <a:pPr algn="r" rtl="1"/>
            <a:r>
              <a:rPr lang="fa-IR" b="1" dirty="0" smtClean="0"/>
              <a:t> درصورت حتی درمان سریع با آنتی ویروس نوزاد هم زنده بماند مشکلات عمده در سیستم عصبی مرکزی . نشانه هاي حاد سيستم عصبي مركزي</a:t>
            </a:r>
          </a:p>
          <a:p>
            <a:pPr algn="r" rtl="1"/>
            <a:endParaRPr lang="en-US" b="1" dirty="0"/>
          </a:p>
        </p:txBody>
      </p:sp>
      <p:pic>
        <p:nvPicPr>
          <p:cNvPr id="2" name="Picture 1"/>
          <p:cNvPicPr>
            <a:picLocks noChangeAspect="1"/>
          </p:cNvPicPr>
          <p:nvPr/>
        </p:nvPicPr>
        <p:blipFill>
          <a:blip r:embed="rId2"/>
          <a:stretch>
            <a:fillRect/>
          </a:stretch>
        </p:blipFill>
        <p:spPr>
          <a:xfrm>
            <a:off x="-60169" y="1597305"/>
            <a:ext cx="2381250" cy="1603697"/>
          </a:xfrm>
          <a:prstGeom prst="rect">
            <a:avLst/>
          </a:prstGeom>
        </p:spPr>
      </p:pic>
      <p:pic>
        <p:nvPicPr>
          <p:cNvPr id="4" name="Picture 3"/>
          <p:cNvPicPr>
            <a:picLocks noChangeAspect="1"/>
          </p:cNvPicPr>
          <p:nvPr/>
        </p:nvPicPr>
        <p:blipFill>
          <a:blip r:embed="rId3"/>
          <a:stretch>
            <a:fillRect/>
          </a:stretch>
        </p:blipFill>
        <p:spPr>
          <a:xfrm flipH="1">
            <a:off x="1537823" y="5854359"/>
            <a:ext cx="1682353" cy="857872"/>
          </a:xfrm>
          <a:prstGeom prst="rect">
            <a:avLst/>
          </a:prstGeom>
        </p:spPr>
      </p:pic>
    </p:spTree>
    <p:extLst>
      <p:ext uri="{BB962C8B-B14F-4D97-AF65-F5344CB8AC3E}">
        <p14:creationId xmlns:p14="http://schemas.microsoft.com/office/powerpoint/2010/main" val="39791335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89276" y="-92598"/>
            <a:ext cx="9144000" cy="7083706"/>
          </a:xfrm>
        </p:spPr>
        <p:txBody>
          <a:bodyPr>
            <a:normAutofit/>
          </a:bodyPr>
          <a:lstStyle/>
          <a:p>
            <a:pPr algn="r"/>
            <a:r>
              <a:rPr lang="fa-IR" b="1" dirty="0" smtClean="0"/>
              <a:t>این تست هم در مادر و هم در نوزاد متولد شده کاربرد </a:t>
            </a:r>
            <a:endParaRPr lang="en-US" b="1" dirty="0" smtClean="0"/>
          </a:p>
          <a:p>
            <a:pPr algn="r"/>
            <a:r>
              <a:rPr lang="fa-IR" b="1" dirty="0" smtClean="0"/>
              <a:t>معمولا این تست در صورت بروز علائمی مانند راش های قرمز رنگ پوستی که پزشک را به سمت سرخجه هدایت مینماید و یا علائمی شبه آنفولانزا که در عفونت با سیتومگال و توکسو نیز دیده میشود و یا علائمی مبنی بر حضور ویروس تبخال در مادر درخواست میگردد. همچنین در نوزاد نیز در صورت بروز علائمی چون اختلات بینایی و شنوایی، عقب ماندگی ذهنی، اختلال رشد، یرقان، بزرگی کبد و طحال، کاهش پلاکت و اختلالات خونی و تشنج درخواست میشود.</a:t>
            </a:r>
          </a:p>
          <a:p>
            <a:pPr algn="r" rtl="1"/>
            <a:endParaRPr lang="fa-IR" b="1" dirty="0" smtClean="0"/>
          </a:p>
          <a:p>
            <a:pPr algn="r" rtl="1"/>
            <a:r>
              <a:rPr lang="fa-IR" b="1" dirty="0" smtClean="0"/>
              <a:t>تفسیر نتایج :</a:t>
            </a:r>
          </a:p>
          <a:p>
            <a:pPr algn="r" rtl="1"/>
            <a:r>
              <a:rPr lang="fa-IR" b="1" dirty="0" smtClean="0"/>
              <a:t>درزنان باردار سطح 2 آنتی بادی </a:t>
            </a:r>
            <a:r>
              <a:rPr lang="en-US" b="1" dirty="0" err="1" smtClean="0"/>
              <a:t>IgM</a:t>
            </a:r>
            <a:r>
              <a:rPr lang="en-US" b="1" dirty="0" smtClean="0"/>
              <a:t> </a:t>
            </a:r>
            <a:r>
              <a:rPr lang="fa-IR" b="1" dirty="0" smtClean="0"/>
              <a:t> و </a:t>
            </a:r>
            <a:r>
              <a:rPr lang="en-US" b="1" dirty="0" err="1" smtClean="0"/>
              <a:t>IgG</a:t>
            </a:r>
            <a:r>
              <a:rPr lang="en-US" b="1" dirty="0" smtClean="0"/>
              <a:t> </a:t>
            </a:r>
            <a:r>
              <a:rPr lang="fa-IR" b="1" dirty="0" smtClean="0"/>
              <a:t>اندازه گیری </a:t>
            </a:r>
          </a:p>
          <a:p>
            <a:pPr algn="r" rtl="1"/>
            <a:r>
              <a:rPr lang="fa-IR" b="1" dirty="0" smtClean="0"/>
              <a:t>حضور تیتر بالایی از</a:t>
            </a:r>
            <a:r>
              <a:rPr lang="en-US" b="1" dirty="0" err="1" smtClean="0"/>
              <a:t>IgM</a:t>
            </a:r>
            <a:r>
              <a:rPr lang="fa-IR" b="1" dirty="0" smtClean="0"/>
              <a:t>در زن باردار علامتی از حضور یک عفونت جدید با عوامل فوق میباشد که برحسب اینکه این آنتی بادی ضد کدام یک از عوامل باشد نوع عفونت مشخص میگردد</a:t>
            </a:r>
            <a:endParaRPr lang="en-US" b="1" dirty="0" smtClean="0"/>
          </a:p>
          <a:p>
            <a:pPr algn="r" rtl="1"/>
            <a:r>
              <a:rPr lang="fa-IR" b="1" dirty="0" smtClean="0"/>
              <a:t>در صورتیکه حضور </a:t>
            </a:r>
            <a:r>
              <a:rPr lang="en-US" b="1" dirty="0" err="1" smtClean="0"/>
              <a:t>IgG</a:t>
            </a:r>
            <a:r>
              <a:rPr lang="en-US" b="1" dirty="0" smtClean="0"/>
              <a:t> </a:t>
            </a:r>
            <a:r>
              <a:rPr lang="fa-IR" b="1" dirty="0" smtClean="0"/>
              <a:t>بیانگر حضور عفونت در گذشته میباشد.معمولا </a:t>
            </a:r>
            <a:r>
              <a:rPr lang="en-US" b="1" dirty="0" err="1" smtClean="0"/>
              <a:t>IgG</a:t>
            </a:r>
            <a:r>
              <a:rPr lang="en-US" b="1" dirty="0" smtClean="0"/>
              <a:t> </a:t>
            </a:r>
            <a:r>
              <a:rPr lang="fa-IR" b="1" dirty="0" smtClean="0"/>
              <a:t>در فاز انتهایی عفونت ساخته شده و نقش ایمنی زایی داشته و تا مدتها بعد از بهبودی در بدن حضور دارد. در این مواقع بهتر است که تست بعد از 2 هفته تکرار شود در صورت افزایش تیتر </a:t>
            </a:r>
            <a:r>
              <a:rPr lang="en-US" b="1" dirty="0" err="1" smtClean="0"/>
              <a:t>IgG</a:t>
            </a:r>
            <a:r>
              <a:rPr lang="en-US" b="1" dirty="0" smtClean="0"/>
              <a:t> </a:t>
            </a:r>
            <a:r>
              <a:rPr lang="fa-IR" b="1" dirty="0" smtClean="0"/>
              <a:t>نسبت به نتایج قبلی میتوان اینگونه تفسیر نمود که فرداخیرا مجددا در برابر این عفونتها بوده است.</a:t>
            </a:r>
            <a:endParaRPr lang="fa-IR" b="1" dirty="0"/>
          </a:p>
        </p:txBody>
      </p:sp>
    </p:spTree>
    <p:extLst>
      <p:ext uri="{BB962C8B-B14F-4D97-AF65-F5344CB8AC3E}">
        <p14:creationId xmlns:p14="http://schemas.microsoft.com/office/powerpoint/2010/main" val="29202789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25706"/>
            <a:ext cx="12010663" cy="7083706"/>
          </a:xfrm>
        </p:spPr>
        <p:txBody>
          <a:bodyPr>
            <a:noAutofit/>
          </a:bodyPr>
          <a:lstStyle/>
          <a:p>
            <a:pPr algn="r"/>
            <a:r>
              <a:rPr lang="fa-IR" sz="1050" dirty="0" smtClean="0"/>
              <a:t> </a:t>
            </a:r>
            <a:endParaRPr lang="fa-IR" sz="1600" dirty="0" smtClean="0"/>
          </a:p>
          <a:p>
            <a:pPr algn="r" rtl="1"/>
            <a:r>
              <a:rPr lang="fa-IR" dirty="0" smtClean="0"/>
              <a:t>تشخيص: </a:t>
            </a:r>
            <a:r>
              <a:rPr lang="en-US" dirty="0" err="1" smtClean="0"/>
              <a:t>C.B.C</a:t>
            </a:r>
            <a:r>
              <a:rPr lang="en-US" dirty="0" smtClean="0"/>
              <a:t> – </a:t>
            </a:r>
            <a:r>
              <a:rPr lang="fa-IR" dirty="0" smtClean="0"/>
              <a:t>شمارش پلاكت</a:t>
            </a:r>
            <a:r>
              <a:rPr lang="en-US" dirty="0" smtClean="0"/>
              <a:t>L.P. – </a:t>
            </a:r>
            <a:r>
              <a:rPr lang="fa-IR" dirty="0" smtClean="0"/>
              <a:t>راديوگرافي استخوانهاي دراز  – اسكن مغز- بررسي چشمي وگوشي </a:t>
            </a:r>
          </a:p>
          <a:p>
            <a:pPr algn="r" rtl="1"/>
            <a:r>
              <a:rPr lang="fa-IR" dirty="0" smtClean="0"/>
              <a:t>انجام تستهاي مخصوص </a:t>
            </a:r>
            <a:r>
              <a:rPr lang="fa-IR" b="1" dirty="0" smtClean="0"/>
              <a:t>كشت  ويروسي از حلق – ادرار – ركتوم – مايع نخاع – ترشحات چشم – اسمير ضايعات پوستي – اسميرتزانك </a:t>
            </a:r>
            <a:r>
              <a:rPr lang="en-US" b="1" dirty="0" err="1" smtClean="0"/>
              <a:t>Tzank</a:t>
            </a:r>
            <a:endParaRPr lang="en-US" b="1" dirty="0" smtClean="0"/>
          </a:p>
          <a:p>
            <a:pPr algn="r" rtl="1"/>
            <a:r>
              <a:rPr lang="fa-IR" dirty="0" smtClean="0"/>
              <a:t>كشت : بيشتر در عفونت سيتومگالوويروس و هرپس سيمپلكس ويروس مفيد است  </a:t>
            </a:r>
          </a:p>
          <a:p>
            <a:pPr algn="r" rtl="1"/>
            <a:r>
              <a:rPr lang="fa-IR" dirty="0" smtClean="0"/>
              <a:t>سرولوژي : درعفونت سيفليس و توكسوپلاسمرز و هپاتيت </a:t>
            </a:r>
            <a:r>
              <a:rPr lang="en-US" dirty="0" smtClean="0"/>
              <a:t>B  </a:t>
            </a:r>
            <a:r>
              <a:rPr lang="fa-IR" dirty="0" smtClean="0"/>
              <a:t>مفيد است .</a:t>
            </a:r>
          </a:p>
          <a:p>
            <a:pPr algn="r" rtl="1"/>
            <a:r>
              <a:rPr lang="fa-IR" dirty="0" smtClean="0"/>
              <a:t>كشت وسرولوژي :  درعفونت سرخجه مادرزادي مفيد است .</a:t>
            </a:r>
          </a:p>
          <a:p>
            <a:pPr algn="r" rtl="1"/>
            <a:r>
              <a:rPr lang="fa-IR" dirty="0" smtClean="0"/>
              <a:t>در مورد سايتومگالوويروس مادرزادي : كشت ادرار و    </a:t>
            </a:r>
            <a:r>
              <a:rPr lang="en-US" dirty="0" smtClean="0"/>
              <a:t>Shell Vial Assay</a:t>
            </a:r>
          </a:p>
          <a:p>
            <a:pPr algn="r" rtl="1"/>
            <a:r>
              <a:rPr lang="fa-IR" dirty="0" smtClean="0"/>
              <a:t>در مورد توكسوپلاسموزمادرزادي : اندازه گيري </a:t>
            </a:r>
            <a:r>
              <a:rPr lang="en-US" dirty="0" err="1" smtClean="0"/>
              <a:t>IgM</a:t>
            </a:r>
            <a:r>
              <a:rPr lang="en-US" dirty="0" smtClean="0"/>
              <a:t> </a:t>
            </a:r>
            <a:r>
              <a:rPr lang="fa-IR" dirty="0" smtClean="0"/>
              <a:t>از نظر سرولوژي</a:t>
            </a:r>
          </a:p>
          <a:p>
            <a:pPr algn="r" rtl="1"/>
            <a:r>
              <a:rPr lang="fa-IR" dirty="0" smtClean="0"/>
              <a:t>در مورد سرخجه مادرزادي : بررسي آنتي بادي </a:t>
            </a:r>
            <a:r>
              <a:rPr lang="en-US" dirty="0" err="1" smtClean="0"/>
              <a:t>IgM</a:t>
            </a:r>
            <a:r>
              <a:rPr lang="en-US" dirty="0" smtClean="0"/>
              <a:t> </a:t>
            </a:r>
            <a:r>
              <a:rPr lang="fa-IR" dirty="0" smtClean="0"/>
              <a:t>سرخجه و مشاهده آنتي بادي </a:t>
            </a:r>
            <a:r>
              <a:rPr lang="en-US" dirty="0" err="1" smtClean="0"/>
              <a:t>IgG</a:t>
            </a:r>
            <a:r>
              <a:rPr lang="en-US" dirty="0" smtClean="0"/>
              <a:t> </a:t>
            </a:r>
            <a:r>
              <a:rPr lang="fa-IR" dirty="0" smtClean="0"/>
              <a:t>سرخجه در سرم بيماران بعد از چند ماه </a:t>
            </a:r>
          </a:p>
          <a:p>
            <a:pPr algn="r" rtl="1"/>
            <a:r>
              <a:rPr lang="fa-IR" dirty="0" smtClean="0"/>
              <a:t>در مورد سيفليس : تست سرولوژي </a:t>
            </a:r>
            <a:r>
              <a:rPr lang="en-US" dirty="0" err="1" smtClean="0"/>
              <a:t>V.D.R.L</a:t>
            </a:r>
            <a:r>
              <a:rPr lang="en-US" dirty="0" smtClean="0"/>
              <a:t>. </a:t>
            </a:r>
            <a:r>
              <a:rPr lang="fa-IR" dirty="0" smtClean="0"/>
              <a:t>مادر و تست سرولوژي </a:t>
            </a:r>
            <a:r>
              <a:rPr lang="en-US" dirty="0" err="1" smtClean="0"/>
              <a:t>V.D.R.L</a:t>
            </a:r>
            <a:r>
              <a:rPr lang="en-US" dirty="0" smtClean="0"/>
              <a:t>. </a:t>
            </a:r>
            <a:r>
              <a:rPr lang="fa-IR" dirty="0" smtClean="0"/>
              <a:t>شيرخوار. در مورد هرپس سيمپلكس ويروس : كشت ضايعات پوستي  – نازوفارنكس – ترشحات ملتحمه و چشم و مايع نخاع با متد </a:t>
            </a:r>
            <a:r>
              <a:rPr lang="en-US" dirty="0" err="1" smtClean="0"/>
              <a:t>P.C.R</a:t>
            </a:r>
            <a:endParaRPr lang="fa-IR" dirty="0" smtClean="0"/>
          </a:p>
          <a:p>
            <a:pPr algn="l"/>
            <a:r>
              <a:rPr lang="en-US" sz="1600" dirty="0" smtClean="0"/>
              <a:t>References :       1.  Pediatric clinic of North America </a:t>
            </a:r>
            <a:r>
              <a:rPr lang="en-US" sz="1600" dirty="0" err="1" smtClean="0"/>
              <a:t>vol.33-NO.3</a:t>
            </a:r>
            <a:r>
              <a:rPr lang="en-US" sz="1600" dirty="0" smtClean="0"/>
              <a:t> </a:t>
            </a:r>
            <a:r>
              <a:rPr lang="en-US" sz="1600" dirty="0" err="1" smtClean="0"/>
              <a:t>june</a:t>
            </a:r>
            <a:r>
              <a:rPr lang="en-US" sz="1600" dirty="0" smtClean="0"/>
              <a:t> 1986 Page 465-479</a:t>
            </a:r>
            <a:r>
              <a:rPr lang="fa-IR" sz="1600" dirty="0" smtClean="0"/>
              <a:t> </a:t>
            </a:r>
          </a:p>
          <a:p>
            <a:pPr algn="l"/>
            <a:r>
              <a:rPr lang="en-US" sz="1600" dirty="0" smtClean="0"/>
              <a:t>2.   </a:t>
            </a:r>
            <a:r>
              <a:rPr lang="en-US" sz="1600" dirty="0" err="1" smtClean="0"/>
              <a:t>Pesiatric</a:t>
            </a:r>
            <a:r>
              <a:rPr lang="en-US" sz="1600" dirty="0" smtClean="0"/>
              <a:t> clinic of North America </a:t>
            </a:r>
            <a:r>
              <a:rPr lang="en-US" sz="1600" dirty="0" err="1" smtClean="0"/>
              <a:t>Vol.41</a:t>
            </a:r>
            <a:r>
              <a:rPr lang="en-US" sz="1600" dirty="0" smtClean="0"/>
              <a:t>-NO </a:t>
            </a:r>
            <a:r>
              <a:rPr lang="en-US" sz="1600" dirty="0" err="1" smtClean="0"/>
              <a:t>5Oct</a:t>
            </a:r>
            <a:r>
              <a:rPr lang="en-US" sz="1600" dirty="0" smtClean="0"/>
              <a:t> 1994 page 1017-1031</a:t>
            </a:r>
          </a:p>
          <a:p>
            <a:pPr algn="l"/>
            <a:endParaRPr lang="fa-IR" sz="1600" dirty="0" smtClean="0"/>
          </a:p>
          <a:p>
            <a:pPr algn="l"/>
            <a:r>
              <a:rPr lang="en-US" sz="1600" dirty="0" smtClean="0"/>
              <a:t>3.  Neonatology Pathophysiology &amp; management of the newborn Fourth edition 1994               4.  Nelson textbook of Pediatrics 1996</a:t>
            </a:r>
          </a:p>
          <a:p>
            <a:pPr algn="l"/>
            <a:endParaRPr lang="en-US" sz="1050" dirty="0" smtClean="0"/>
          </a:p>
        </p:txBody>
      </p:sp>
    </p:spTree>
    <p:extLst>
      <p:ext uri="{BB962C8B-B14F-4D97-AF65-F5344CB8AC3E}">
        <p14:creationId xmlns:p14="http://schemas.microsoft.com/office/powerpoint/2010/main" val="20446534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880</Words>
  <Application>Microsoft Office PowerPoint</Application>
  <PresentationFormat>Widescreen</PresentationFormat>
  <Paragraphs>57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win8</dc:creator>
  <cp:lastModifiedBy>Windows User</cp:lastModifiedBy>
  <cp:revision>9</cp:revision>
  <dcterms:created xsi:type="dcterms:W3CDTF">2018-04-08T06:56:39Z</dcterms:created>
  <dcterms:modified xsi:type="dcterms:W3CDTF">2018-04-18T09:24:50Z</dcterms:modified>
</cp:coreProperties>
</file>